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1"/>
  </p:notesMasterIdLst>
  <p:handoutMasterIdLst>
    <p:handoutMasterId r:id="rId22"/>
  </p:handoutMasterIdLst>
  <p:sldIdLst>
    <p:sldId id="265" r:id="rId2"/>
    <p:sldId id="307" r:id="rId3"/>
    <p:sldId id="308" r:id="rId4"/>
    <p:sldId id="316" r:id="rId5"/>
    <p:sldId id="317" r:id="rId6"/>
    <p:sldId id="322" r:id="rId7"/>
    <p:sldId id="323" r:id="rId8"/>
    <p:sldId id="333" r:id="rId9"/>
    <p:sldId id="324" r:id="rId10"/>
    <p:sldId id="325" r:id="rId11"/>
    <p:sldId id="337" r:id="rId12"/>
    <p:sldId id="326" r:id="rId13"/>
    <p:sldId id="336" r:id="rId14"/>
    <p:sldId id="327" r:id="rId15"/>
    <p:sldId id="328" r:id="rId16"/>
    <p:sldId id="329" r:id="rId17"/>
    <p:sldId id="330" r:id="rId18"/>
    <p:sldId id="318" r:id="rId19"/>
    <p:sldId id="334" r:id="rId2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BF29D79D-9091-48A5-BA5F-50C37D1FA23F}">
          <p14:sldIdLst>
            <p14:sldId id="265"/>
            <p14:sldId id="307"/>
            <p14:sldId id="308"/>
            <p14:sldId id="316"/>
            <p14:sldId id="317"/>
            <p14:sldId id="322"/>
            <p14:sldId id="323"/>
            <p14:sldId id="333"/>
            <p14:sldId id="324"/>
            <p14:sldId id="325"/>
            <p14:sldId id="337"/>
            <p14:sldId id="326"/>
            <p14:sldId id="336"/>
            <p14:sldId id="327"/>
            <p14:sldId id="328"/>
            <p14:sldId id="329"/>
            <p14:sldId id="330"/>
            <p14:sldId id="318"/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3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D86BF-65C7-4FBA-98BE-2BE152EDB852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51A6-4043-4513-BAE1-A7D933A59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36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61FCC-B621-46B5-9FDA-C953A8FE1EDB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32A0A-ADD9-42EB-A017-EDD23B081D7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13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4729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AutoNum type="romanUcPeriod"/>
            </a:pPr>
            <a:r>
              <a:rPr lang="pl-PL" dirty="0"/>
              <a:t>Gospodarka, Innowacje , Nowoczesne Technologie </a:t>
            </a:r>
          </a:p>
          <a:p>
            <a:pPr marL="0" indent="0">
              <a:buNone/>
            </a:pPr>
            <a:r>
              <a:rPr lang="pl-PL" baseline="0" dirty="0"/>
              <a:t>Priorytet Inwestycyjny </a:t>
            </a:r>
          </a:p>
          <a:p>
            <a:pPr marL="0" indent="0">
              <a:buNone/>
            </a:pPr>
            <a:r>
              <a:rPr lang="pl-PL" baseline="0" dirty="0"/>
              <a:t>1a:</a:t>
            </a:r>
            <a:r>
              <a:rPr lang="pl-PL" baseline="0" dirty="0"/>
              <a:t>1a: Udoskonalanie infrastruktury B+I i zwiększanie zdolności do osiągnięcia doskonałości w zakresie B+I oraz wspieranie ośrodków kompetencji, w szczególności tych, które le</a:t>
            </a:r>
          </a:p>
          <a:p>
            <a:pPr marL="0" indent="0">
              <a:buNone/>
            </a:pPr>
            <a:r>
              <a:rPr lang="pl-PL" baseline="0" dirty="0"/>
              <a:t>ż</a:t>
            </a:r>
          </a:p>
          <a:p>
            <a:pPr marL="0" indent="0">
              <a:buNone/>
            </a:pPr>
            <a:r>
              <a:rPr lang="pl-PL" baseline="0" dirty="0"/>
              <a:t>ą w interesie Europ</a:t>
            </a:r>
            <a:endParaRPr lang="pl-PL" baseline="0" dirty="0"/>
          </a:p>
          <a:p>
            <a:pPr marL="0" indent="0">
              <a:buNone/>
            </a:pPr>
            <a:r>
              <a:rPr lang="pl-PL" baseline="0" dirty="0"/>
              <a:t>1b: Promowanie inwestycji  </a:t>
            </a:r>
            <a:r>
              <a:rPr lang="pl-PL" baseline="0" dirty="0"/>
              <a:t> 1b: Promowanie inwestycji przedsiębiorstw w B+I, rozwijanie powiązań i synergii między przedsiębiorstwami, ośrodkami B+R i sektorem szkolnictwa wyższego (...), wspieranie badań technologicznych i stosowanych, linii pilotażowych, działań w zakresie wczesnej walidacji produktów, zaawansowanych zdolności produkcyjnych i pierwszej produkcji w dziedzinie kluczowych technologii (…)</a:t>
            </a:r>
          </a:p>
          <a:p>
            <a:pPr marL="0" indent="0">
              <a:buNone/>
            </a:pPr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0249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5347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942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3600" y="0"/>
            <a:ext cx="1743335" cy="109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9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23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1224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5023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9327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3161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322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99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60627" cy="10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9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7335" y="5543641"/>
            <a:ext cx="5310076" cy="57917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 userDrawn="1"/>
        </p:nvSpPr>
        <p:spPr>
          <a:xfrm>
            <a:off x="677335" y="6223924"/>
            <a:ext cx="4990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>
                <a:latin typeface="Calibri" panose="020F0502020204030204" pitchFamily="34" charset="0"/>
              </a:rPr>
              <a:t>Projekt jest współfinansowany ze środków Europejskiego Funduszu Społecznego w ramach Regionalnego Programu </a:t>
            </a:r>
          </a:p>
          <a:p>
            <a:pPr algn="ctr"/>
            <a:r>
              <a:rPr lang="pl-PL" sz="800" dirty="0">
                <a:latin typeface="Calibri" panose="020F0502020204030204" pitchFamily="34" charset="0"/>
              </a:rPr>
              <a:t>Operacyjnego Województwa Zachodniopomorskiego 2014-2020</a:t>
            </a:r>
          </a:p>
          <a:p>
            <a:pPr algn="ctr"/>
            <a:r>
              <a:rPr lang="pl-PL" sz="800" b="1" dirty="0">
                <a:latin typeface="Calibri" panose="020F0502020204030204" pitchFamily="34" charset="0"/>
              </a:rPr>
              <a:t>Umowa Nr</a:t>
            </a:r>
            <a:r>
              <a:rPr lang="pl-PL" sz="800" b="1" baseline="0" dirty="0">
                <a:latin typeface="Calibri" panose="020F0502020204030204" pitchFamily="34" charset="0"/>
              </a:rPr>
              <a:t> RPZP.10.01.00-32-0006/16</a:t>
            </a:r>
            <a:endParaRPr lang="pl-PL" sz="800" b="1" dirty="0">
              <a:latin typeface="Calibri" panose="020F0502020204030204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704109" cy="10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5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81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244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36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961804" cy="124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058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404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5BD5-03C0-4480-8896-60423C7BF2B7}" type="datetimeFigureOut">
              <a:rPr lang="pl-PL" smtClean="0"/>
              <a:t>2017-02-27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09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po.wzp.pl/skorzystaj/nabor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eneficjent.wzp.pl/" TargetMode="External"/><Relationship Id="rId4" Type="http://schemas.openxmlformats.org/officeDocument/2006/relationships/hyperlink" Target="http://www.koszalin.pl/zi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urszula.miller@um.koszalin.p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hyperlink" Target="mailto:zit.kkbof@um.koszalin.p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163902" y="1381941"/>
            <a:ext cx="9471170" cy="3707460"/>
          </a:xfrm>
        </p:spPr>
        <p:txBody>
          <a:bodyPr/>
          <a:lstStyle/>
          <a:p>
            <a:pPr algn="ctr"/>
            <a:r>
              <a:rPr lang="pl-PL" sz="2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ZINTEGROWANE INWESTYCJE TERYTORIALNE  </a:t>
            </a:r>
            <a:br>
              <a:rPr lang="pl-PL" sz="2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2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KOSZALIŃSKO-KOŁOBRZESKO-BIAŁOGARDZKI OBSZAR FUNKCJONALNY</a:t>
            </a:r>
            <a:br>
              <a:rPr lang="pl-PL" sz="2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</a:br>
            <a:br>
              <a:rPr lang="pl-PL" sz="2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</a:br>
            <a:br>
              <a:rPr lang="pl-PL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4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1.8 Inwestycje przedsiębiorstw </a:t>
            </a:r>
            <a:br>
              <a:rPr lang="pl-PL" sz="4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r>
              <a:rPr lang="pl-PL" sz="4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 ramach Strategii ZIT dla KKBOF</a:t>
            </a:r>
            <a:br>
              <a:rPr lang="pl-PL" sz="4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br>
              <a:rPr lang="pl-PL" sz="3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Koszalin, 28 lutego 2017 r.  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655" y="0"/>
            <a:ext cx="2261812" cy="1426588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49" y="5571418"/>
            <a:ext cx="5310076" cy="585297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0" y="634175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000" dirty="0">
                <a:latin typeface="Calibri" panose="020F0502020204030204" pitchFamily="34" charset="0"/>
              </a:rPr>
              <a:t>Projekt jest współfinansowany ze środków Europejskiego Funduszu Społecznego w ramach Regionalnego Programu Operacyjnego Województwa Zachodniopomorskiego 2014-2020</a:t>
            </a:r>
          </a:p>
          <a:p>
            <a:pPr algn="ctr"/>
            <a:r>
              <a:rPr lang="pl-PL" sz="1000" b="1" dirty="0">
                <a:latin typeface="Calibri" panose="020F0502020204030204" pitchFamily="34" charset="0"/>
              </a:rPr>
              <a:t>Umowa Nr RPZP.10.01.00-32-0006/17-00</a:t>
            </a:r>
          </a:p>
        </p:txBody>
      </p:sp>
    </p:spTree>
    <p:extLst>
      <p:ext uri="{BB962C8B-B14F-4D97-AF65-F5344CB8AC3E}">
        <p14:creationId xmlns:p14="http://schemas.microsoft.com/office/powerpoint/2010/main" val="3986390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5793" y="1084053"/>
            <a:ext cx="9027383" cy="110705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dirty="0">
                <a:latin typeface="Calibri" panose="020F0502020204030204" pitchFamily="34" charset="0"/>
              </a:rPr>
              <a:t>Komplementarny i zintegrowany charakter projektu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0685" y="1733909"/>
            <a:ext cx="8596668" cy="51240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l-PL" sz="1400" dirty="0"/>
          </a:p>
          <a:p>
            <a:pPr marL="0" indent="0" algn="just">
              <a:buNone/>
            </a:pPr>
            <a:r>
              <a:rPr lang="pl-PL" sz="1900" dirty="0">
                <a:latin typeface="Calibri" panose="020F0502020204030204" pitchFamily="34" charset="0"/>
              </a:rPr>
              <a:t>Ocenie podlegać będzie zintegrowany i kompleksowy charakter projektu w odniesieniu </a:t>
            </a:r>
            <a:br>
              <a:rPr lang="pl-PL" sz="1900" dirty="0">
                <a:latin typeface="Calibri" panose="020F0502020204030204" pitchFamily="34" charset="0"/>
              </a:rPr>
            </a:br>
            <a:r>
              <a:rPr lang="pl-PL" sz="1900" dirty="0">
                <a:latin typeface="Calibri" panose="020F0502020204030204" pitchFamily="34" charset="0"/>
              </a:rPr>
              <a:t>do wytyczonych kierunków działań na rzecz rozwoju aktywności gospodarczej oraz zwiększenia konkurencyjności sektora MŚP Koszalińsko-Kołobrzesko-Białogardzkiego Obszaru Funkcjonalnego (KKBOF),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dirty="0">
                <a:latin typeface="Calibri" panose="020F0502020204030204" pitchFamily="34" charset="0"/>
              </a:rPr>
              <a:t>Punktem odniesienia jest działanie w obszarze dostępności terenów inwestycyjnych w obrębie KKBOF, rynek pracy, edukacja (w tym szkolnictwo zawodowe), dostępność komunikacyjna: </a:t>
            </a:r>
          </a:p>
          <a:p>
            <a:pPr marL="630238" indent="-268288" algn="just"/>
            <a:r>
              <a:rPr lang="pl-PL" dirty="0">
                <a:latin typeface="Calibri" panose="020F0502020204030204" pitchFamily="34" charset="0"/>
              </a:rPr>
              <a:t>w przypadku zlokalizowania projektu na obszarze terenu inwestycyjnego będącego przedmiotem projektu w ramach Działania 1.12 RPO WZ – 3 pkt</a:t>
            </a:r>
          </a:p>
          <a:p>
            <a:pPr marL="630238" indent="-268288" algn="just">
              <a:buNone/>
            </a:pPr>
            <a:r>
              <a:rPr lang="pl-PL" dirty="0">
                <a:latin typeface="Calibri" panose="020F0502020204030204" pitchFamily="34" charset="0"/>
              </a:rPr>
              <a:t>     lub</a:t>
            </a:r>
          </a:p>
          <a:p>
            <a:pPr marL="630238" indent="-268288" algn="just"/>
            <a:r>
              <a:rPr lang="pl-PL" dirty="0">
                <a:latin typeface="Calibri" panose="020F0502020204030204" pitchFamily="34" charset="0"/>
              </a:rPr>
              <a:t>w przypadku zlokalizowania projektu na obszarze innego terenu inwestycyjnego zlokalizowanego na obszarze KKBOF – 1 pkt</a:t>
            </a:r>
          </a:p>
          <a:p>
            <a:pPr marL="630238" indent="-268288" algn="just"/>
            <a:r>
              <a:rPr lang="pl-PL" dirty="0">
                <a:latin typeface="Calibri" panose="020F0502020204030204" pitchFamily="34" charset="0"/>
              </a:rPr>
              <a:t>projekt jest zintegrowany/komplementarny z innymi przedsięwzięciami zrealizowanymi, trwającymi lub zaplanowanymi do realizacji w ramach Strategii ZIT KKBOF – 2 pkt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l-PL" sz="1600" dirty="0">
                <a:latin typeface="Calibri" panose="020F0502020204030204" pitchFamily="34" charset="0"/>
              </a:rPr>
              <a:t>Za powiązanie z projektami uwzględniającymi założenia priorytetu inwestycyjnego RPO WZ 1a i 1b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pl-PL" sz="1600" dirty="0">
                <a:latin typeface="Calibri" panose="020F0502020204030204" pitchFamily="34" charset="0"/>
              </a:rPr>
              <a:t>– dodatkowo 1pkt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9417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35" y="1193552"/>
            <a:ext cx="7601331" cy="468625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dir="2700000" sx="76000" sy="76000" algn="ctr">
              <a:srgbClr val="000000">
                <a:alpha val="1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5" name="Dymek mowy: prostokąt z zaokrąglonymi rogami 4"/>
          <p:cNvSpPr/>
          <p:nvPr/>
        </p:nvSpPr>
        <p:spPr>
          <a:xfrm>
            <a:off x="6339679" y="2055249"/>
            <a:ext cx="2733315" cy="719085"/>
          </a:xfrm>
          <a:prstGeom prst="wedgeRoundRectCallout">
            <a:avLst>
              <a:gd name="adj1" fmla="val -16335"/>
              <a:gd name="adj2" fmla="val 12074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Dymek mowy: prostokąt z zaokrąglonymi rogami 6"/>
          <p:cNvSpPr/>
          <p:nvPr/>
        </p:nvSpPr>
        <p:spPr>
          <a:xfrm>
            <a:off x="5743576" y="4500832"/>
            <a:ext cx="2633806" cy="904336"/>
          </a:xfrm>
          <a:prstGeom prst="wedgeRoundRectCallout">
            <a:avLst>
              <a:gd name="adj1" fmla="val -79307"/>
              <a:gd name="adj2" fmla="val -1069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Dymek mowy: prostokąt z zaokrąglonymi rogami 7"/>
          <p:cNvSpPr/>
          <p:nvPr/>
        </p:nvSpPr>
        <p:spPr>
          <a:xfrm>
            <a:off x="1662469" y="2246588"/>
            <a:ext cx="2538075" cy="686487"/>
          </a:xfrm>
          <a:prstGeom prst="wedgeRoundRectCallout">
            <a:avLst>
              <a:gd name="adj1" fmla="val 76614"/>
              <a:gd name="adj2" fmla="val 4201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942507" y="2213292"/>
            <a:ext cx="3600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     KOSZALIN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Powierzchnia: 14 ha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6071380" y="4584677"/>
            <a:ext cx="27534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BIAŁOGARD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Powierzchnia: 4 ha</a:t>
            </a:r>
          </a:p>
        </p:txBody>
      </p:sp>
      <p:sp>
        <p:nvSpPr>
          <p:cNvPr id="2" name="Prostokąt 1"/>
          <p:cNvSpPr/>
          <p:nvPr/>
        </p:nvSpPr>
        <p:spPr>
          <a:xfrm>
            <a:off x="6575525" y="2037766"/>
            <a:ext cx="26082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BOBOLICE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Powierzchnia: 3,5 ha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5781" y="1180500"/>
            <a:ext cx="90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Tereny inwestycyjne będące przedmiotem projektu w ramach działania 1.12</a:t>
            </a:r>
          </a:p>
        </p:txBody>
      </p:sp>
    </p:spTree>
    <p:extLst>
      <p:ext uri="{BB962C8B-B14F-4D97-AF65-F5344CB8AC3E}">
        <p14:creationId xmlns:p14="http://schemas.microsoft.com/office/powerpoint/2010/main" val="29768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3983" y="128246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latin typeface="Calibri" panose="020F0502020204030204" pitchFamily="34" charset="0"/>
              </a:rPr>
              <a:t>Stopień rozwoju specjalizacji regionalnych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960" y="1942861"/>
            <a:ext cx="8596668" cy="4226943"/>
          </a:xfrm>
        </p:spPr>
        <p:txBody>
          <a:bodyPr>
            <a:normAutofit fontScale="70000" lnSpcReduction="20000"/>
          </a:bodyPr>
          <a:lstStyle/>
          <a:p>
            <a:endParaRPr lang="pl-PL" sz="2900" dirty="0"/>
          </a:p>
          <a:p>
            <a:pPr marL="0" indent="0" algn="just">
              <a:buNone/>
            </a:pPr>
            <a:r>
              <a:rPr lang="pl-PL" sz="2900" dirty="0">
                <a:latin typeface="Calibri" panose="020F0502020204030204" pitchFamily="34" charset="0"/>
              </a:rPr>
              <a:t>Ocenie podlegać będzie czy zgłaszany projekt przez wnioskodawcę charakteryzuje się przynależnością do regionalnych specjalizacji, wymienionych w Strategii ZIT KKBOF. Weryfikacja, czy projekt wpisuje się w regionalne specjalizacje, będzie przeprowadzona na podstawie opisanego przez wnioskodawcę, w dokumentacji aplikacyjnej rodzaju działalności gospodarczej, której dotyczy projekt:</a:t>
            </a:r>
          </a:p>
          <a:p>
            <a:pPr marL="0" indent="0">
              <a:buNone/>
            </a:pPr>
            <a:endParaRPr lang="pl-PL" sz="2900" dirty="0"/>
          </a:p>
          <a:p>
            <a:pPr>
              <a:buFontTx/>
              <a:buChar char="-"/>
            </a:pPr>
            <a:r>
              <a:rPr lang="pl-PL" sz="2200" dirty="0">
                <a:latin typeface="Calibri" panose="020F0502020204030204" pitchFamily="34" charset="0"/>
              </a:rPr>
              <a:t>branża metalowa i maszynowa – 6 pkt</a:t>
            </a:r>
          </a:p>
          <a:p>
            <a:pPr>
              <a:buFontTx/>
              <a:buChar char="-"/>
            </a:pPr>
            <a:r>
              <a:rPr lang="pl-PL" sz="2200" dirty="0">
                <a:latin typeface="Calibri" panose="020F0502020204030204" pitchFamily="34" charset="0"/>
              </a:rPr>
              <a:t>turystyka – 5 pkt</a:t>
            </a:r>
          </a:p>
          <a:p>
            <a:pPr>
              <a:buFontTx/>
              <a:buChar char="-"/>
            </a:pPr>
            <a:r>
              <a:rPr lang="pl-PL" sz="2200" dirty="0" err="1">
                <a:latin typeface="Calibri" panose="020F0502020204030204" pitchFamily="34" charset="0"/>
              </a:rPr>
              <a:t>biogospodarka</a:t>
            </a:r>
            <a:r>
              <a:rPr lang="pl-PL" sz="2200" dirty="0">
                <a:latin typeface="Calibri" panose="020F0502020204030204" pitchFamily="34" charset="0"/>
              </a:rPr>
              <a:t> – 4 pkt</a:t>
            </a:r>
          </a:p>
          <a:p>
            <a:pPr>
              <a:buFontTx/>
              <a:buChar char="-"/>
            </a:pPr>
            <a:r>
              <a:rPr lang="pl-PL" sz="2200" dirty="0">
                <a:latin typeface="Calibri" panose="020F0502020204030204" pitchFamily="34" charset="0"/>
              </a:rPr>
              <a:t>branża drzewna i chemiczna - 3 pkt</a:t>
            </a:r>
          </a:p>
          <a:p>
            <a:pPr>
              <a:buFontTx/>
              <a:buChar char="-"/>
            </a:pPr>
            <a:r>
              <a:rPr lang="pl-PL" sz="2200" dirty="0">
                <a:latin typeface="Calibri" panose="020F0502020204030204" pitchFamily="34" charset="0"/>
              </a:rPr>
              <a:t>działalność morska i logistyka, usługi przyszłości – 2 pkt</a:t>
            </a:r>
          </a:p>
          <a:p>
            <a:pPr>
              <a:buFontTx/>
              <a:buChar char="-"/>
            </a:pPr>
            <a:r>
              <a:rPr lang="pl-PL" sz="2200" dirty="0">
                <a:latin typeface="Calibri" panose="020F0502020204030204" pitchFamily="34" charset="0"/>
              </a:rPr>
              <a:t>inne – 1 pkt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3459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75734" y="849746"/>
            <a:ext cx="8596668" cy="701964"/>
          </a:xfrm>
        </p:spPr>
        <p:txBody>
          <a:bodyPr/>
          <a:lstStyle/>
          <a:p>
            <a:pPr algn="ctr"/>
            <a:r>
              <a:rPr lang="pl-PL" dirty="0"/>
              <a:t>Wykluczone branże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2808" y="1690254"/>
            <a:ext cx="9020848" cy="43226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Dofinansowanie </a:t>
            </a:r>
            <a:r>
              <a:rPr lang="pl-PL" b="1" dirty="0"/>
              <a:t>NIE MOŻE </a:t>
            </a:r>
            <a:r>
              <a:rPr lang="pl-PL" dirty="0"/>
              <a:t>być udzielone na projekty dotyczące działalności gospodarczej prowadzonej w sektorze m.in:</a:t>
            </a:r>
          </a:p>
          <a:p>
            <a:r>
              <a:rPr lang="pl-PL" dirty="0"/>
              <a:t>hutnictwa żelaza i stali, </a:t>
            </a:r>
          </a:p>
          <a:p>
            <a:r>
              <a:rPr lang="pl-PL" dirty="0"/>
              <a:t>węglowym, </a:t>
            </a:r>
          </a:p>
          <a:p>
            <a:r>
              <a:rPr lang="pl-PL" dirty="0"/>
              <a:t>budownictwa okrętowego, </a:t>
            </a:r>
          </a:p>
          <a:p>
            <a:r>
              <a:rPr lang="pl-PL" dirty="0"/>
              <a:t>włókien syntetycznych, </a:t>
            </a:r>
          </a:p>
          <a:p>
            <a:r>
              <a:rPr lang="pl-PL" dirty="0"/>
              <a:t>transportu i związanej z nim infrastruktury, </a:t>
            </a:r>
          </a:p>
          <a:p>
            <a:r>
              <a:rPr lang="pl-PL" dirty="0"/>
              <a:t>wytwarzania energii, jej dystrybucji i infrastruktury, </a:t>
            </a:r>
          </a:p>
          <a:p>
            <a:r>
              <a:rPr lang="pl-PL" dirty="0"/>
              <a:t>rybołówstwa i akwakultury, </a:t>
            </a:r>
          </a:p>
          <a:p>
            <a:r>
              <a:rPr lang="pl-PL" dirty="0"/>
              <a:t>produkcją podstawowych produktów rolnych,</a:t>
            </a:r>
          </a:p>
          <a:p>
            <a:r>
              <a:rPr lang="pl-PL" dirty="0"/>
              <a:t>wywozu do państw trzecich lub państw członkowskich,</a:t>
            </a:r>
          </a:p>
          <a:p>
            <a:r>
              <a:rPr lang="pl-PL" dirty="0"/>
              <a:t>wytwarzania, przetwórstwa i wprowadzania do obrotu tytoniu i wyrobów tytoniowych   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6414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3431" y="989162"/>
            <a:ext cx="8596668" cy="109843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dirty="0">
                <a:latin typeface="Calibri" panose="020F0502020204030204" pitchFamily="34" charset="0"/>
              </a:rPr>
              <a:t>Kooperacja</a:t>
            </a:r>
            <a:br>
              <a:rPr lang="pl-PL" dirty="0"/>
            </a:b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289144" y="1936302"/>
            <a:ext cx="9398319" cy="388077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dirty="0">
                <a:latin typeface="Calibri" panose="020F0502020204030204" pitchFamily="34" charset="0"/>
              </a:rPr>
              <a:t>Ocenie podlegać będzie czy w wyniku realizacji projektu zostanie nawiązana/rozwinięta współpraca                    z lokalnym (pochodzącymi z obszaru KKBOF) i ponadlokalnymi (pochodzącymi spoza obszaru KKBOF) partnerami gospodarczymi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Czy w ramach projektu zostanie nawiązana/rozwinięta współpraca z partnerami?</a:t>
            </a:r>
          </a:p>
          <a:p>
            <a:r>
              <a:rPr lang="pl-PL" dirty="0">
                <a:latin typeface="Calibri" panose="020F0502020204030204" pitchFamily="34" charset="0"/>
              </a:rPr>
              <a:t>kooperacja z partnerami działającymi na obszarze i poza obszarem KKBOF – 6 pkt</a:t>
            </a:r>
          </a:p>
          <a:p>
            <a:r>
              <a:rPr lang="pl-PL" dirty="0">
                <a:latin typeface="Calibri" panose="020F0502020204030204" pitchFamily="34" charset="0"/>
              </a:rPr>
              <a:t>kooperacja z partnerami działającymi na obszarze KKBOF – 4 pkt</a:t>
            </a:r>
          </a:p>
          <a:p>
            <a:r>
              <a:rPr lang="pl-PL" dirty="0">
                <a:latin typeface="Calibri" panose="020F0502020204030204" pitchFamily="34" charset="0"/>
              </a:rPr>
              <a:t>kooperacja z partnerami działającymi poza obszarem KKBOF  – 2 pkt</a:t>
            </a:r>
          </a:p>
          <a:p>
            <a:r>
              <a:rPr lang="pl-PL" dirty="0">
                <a:latin typeface="Calibri" panose="020F0502020204030204" pitchFamily="34" charset="0"/>
              </a:rPr>
              <a:t>brak kooperacji – 0 pkt</a:t>
            </a:r>
          </a:p>
          <a:p>
            <a:endParaRPr lang="pl-PL" dirty="0"/>
          </a:p>
          <a:p>
            <a:endParaRPr lang="pl-PL" dirty="0"/>
          </a:p>
          <a:p>
            <a:pPr marL="0" indent="0" algn="ctr">
              <a:buNone/>
            </a:pPr>
            <a:r>
              <a:rPr lang="pl-P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0 punktów w tym kryterium nie dyskwalifikuje projektu</a:t>
            </a:r>
          </a:p>
          <a:p>
            <a:endParaRPr lang="pl-PL" dirty="0">
              <a:latin typeface="Calibri" panose="020F050202020403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1689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8792" y="932611"/>
            <a:ext cx="924812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latin typeface="Calibri" panose="020F0502020204030204" pitchFamily="34" charset="0"/>
              </a:rPr>
              <a:t>Wpływ projektu na innowacyjność wiodącej lokalnej branży gospodarczej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8792" y="2148064"/>
            <a:ext cx="9550048" cy="44559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Ocenie podlegać będzie stopień w jakim projekt wprowadza nowe innowacyjne usługi/produkty </a:t>
            </a: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na terenie KKBOF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Jaka jest liczba wprowadzonych w ramach projektu nowych innowacyjnych usług/produktów </a:t>
            </a: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na terenie KKBOF?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4  i więcej – 10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3 szt. – 6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2 szt. –  4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1 szt. – 0 pkt</a:t>
            </a:r>
          </a:p>
          <a:p>
            <a:pPr marL="0" indent="0">
              <a:buNone/>
            </a:pPr>
            <a:r>
              <a:rPr lang="pl-PL" sz="1600" dirty="0">
                <a:latin typeface="Calibri" panose="020F0502020204030204" pitchFamily="34" charset="0"/>
              </a:rPr>
              <a:t>W przypadku, gdy dodatkowym efektem projektu będzie wprowadzenie innowacji </a:t>
            </a:r>
            <a:r>
              <a:rPr lang="pl-PL" sz="1600" dirty="0" err="1">
                <a:latin typeface="Calibri" panose="020F0502020204030204" pitchFamily="34" charset="0"/>
              </a:rPr>
              <a:t>nietechnologicznej</a:t>
            </a:r>
            <a:r>
              <a:rPr lang="pl-PL" sz="1600" dirty="0">
                <a:latin typeface="Calibri" panose="020F0502020204030204" pitchFamily="34" charset="0"/>
              </a:rPr>
              <a:t>,</a:t>
            </a:r>
          </a:p>
          <a:p>
            <a:pPr marL="0" indent="0">
              <a:buNone/>
            </a:pPr>
            <a:r>
              <a:rPr lang="pl-PL" sz="1600" dirty="0">
                <a:latin typeface="Calibri" panose="020F0502020204030204" pitchFamily="34" charset="0"/>
              </a:rPr>
              <a:t>która stanowi uzupełnienie innowacji produktowej lub procesowej – 2 punkty</a:t>
            </a:r>
          </a:p>
          <a:p>
            <a:pPr marL="0" indent="0" algn="ctr">
              <a:buNone/>
            </a:pPr>
            <a:endParaRPr lang="pl-PL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0 punktów w tym kryterium nie dyskwalifikuje projektu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9809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9696" y="897147"/>
            <a:ext cx="8596668" cy="128533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100" dirty="0">
                <a:latin typeface="Calibri" panose="020F0502020204030204" pitchFamily="34" charset="0"/>
              </a:rPr>
              <a:t>Zgodność wymiaru terytorialnego z obszarem problemowym wskazanym w Strategii ZIT KKBOF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7718" y="2070341"/>
            <a:ext cx="8777218" cy="4787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Ocenie podlegać będzie czy projekt dotyczy wykorzystania walorów przyrodniczych w zakresie działalności turystycznej w gminach leżących poza pasem nadmorskim.</a:t>
            </a:r>
          </a:p>
          <a:p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Gminy poza pasem nadmorskim: Białogard, Miasto Białogard, Biesiekierz, Bobolice, Dygowo, Gościno, Karlino, Miasto Koszalin, Manowo, Polanów, Sianów, Siemyśl, Świeszyno, Tychowo</a:t>
            </a:r>
          </a:p>
          <a:p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Czy projekt dotyczy wykorzystania walorów przyrodniczych w zakresie działalności turystycznej w gminach leżących poza pasem nadmorskim?</a:t>
            </a:r>
          </a:p>
          <a:p>
            <a:r>
              <a:rPr lang="pl-PL" dirty="0">
                <a:latin typeface="Calibri" panose="020F0502020204030204" pitchFamily="34" charset="0"/>
              </a:rPr>
              <a:t>tak – 4 pkt</a:t>
            </a:r>
          </a:p>
          <a:p>
            <a:r>
              <a:rPr lang="pl-PL" dirty="0">
                <a:latin typeface="Calibri" panose="020F0502020204030204" pitchFamily="34" charset="0"/>
              </a:rPr>
              <a:t>nie – 0 pkt</a:t>
            </a:r>
          </a:p>
          <a:p>
            <a:pPr marL="0" indent="0" algn="ctr">
              <a:buNone/>
            </a:pPr>
            <a:r>
              <a:rPr lang="pl-P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0 punktów w tym kryterium nie dyskwalifikuje projektu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3922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7553" y="1325593"/>
            <a:ext cx="8596668" cy="632604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latin typeface="Calibri" panose="020F0502020204030204" pitchFamily="34" charset="0"/>
              </a:rPr>
              <a:t>Wartość dofinansowania 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5022" y="2289986"/>
            <a:ext cx="9544969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Punkty przyznawane są za wysokość dofinansowania o jaką ubiega się wnioskodawca?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Jeżeli wartość dofinansowania, o jaką ubiega się wnioskodawca: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jest mniejsza niż 500 000,00  zł – 2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od 500 000,00 – 800 000,00 zł – 1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powyżej 800 000,00 zł – 1.000.000,00 zł – 0 pkt</a:t>
            </a:r>
          </a:p>
          <a:p>
            <a:pPr>
              <a:buFontTx/>
              <a:buChar char="-"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16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0 punktów w tym kryterium nie dyskwalifikuje projektu</a:t>
            </a:r>
          </a:p>
        </p:txBody>
      </p:sp>
    </p:spTree>
    <p:extLst>
      <p:ext uri="{BB962C8B-B14F-4D97-AF65-F5344CB8AC3E}">
        <p14:creationId xmlns:p14="http://schemas.microsoft.com/office/powerpoint/2010/main" val="2758694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9947" y="5899418"/>
            <a:ext cx="9929004" cy="1725283"/>
          </a:xfrm>
        </p:spPr>
        <p:txBody>
          <a:bodyPr>
            <a:normAutofit/>
          </a:bodyPr>
          <a:lstStyle/>
          <a:p>
            <a:endParaRPr lang="pl-PL" sz="1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sz="500" dirty="0"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sz="1500" dirty="0">
                <a:latin typeface="Calibri" panose="020F0502020204030204" pitchFamily="34" charset="0"/>
              </a:rPr>
              <a:t>            </a:t>
            </a:r>
          </a:p>
          <a:p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32628"/>
              </p:ext>
            </p:extLst>
          </p:nvPr>
        </p:nvGraphicFramePr>
        <p:xfrm>
          <a:off x="577971" y="940278"/>
          <a:ext cx="8557404" cy="524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84">
                  <a:extLst>
                    <a:ext uri="{9D8B030D-6E8A-4147-A177-3AD203B41FA5}">
                      <a16:colId xmlns:a16="http://schemas.microsoft.com/office/drawing/2014/main" val="3001314330"/>
                    </a:ext>
                  </a:extLst>
                </a:gridCol>
                <a:gridCol w="6674820">
                  <a:extLst>
                    <a:ext uri="{9D8B030D-6E8A-4147-A177-3AD203B41FA5}">
                      <a16:colId xmlns:a16="http://schemas.microsoft.com/office/drawing/2014/main" val="3319273961"/>
                    </a:ext>
                  </a:extLst>
                </a:gridCol>
              </a:tblGrid>
              <a:tr h="353042">
                <a:tc gridSpan="2">
                  <a:txBody>
                    <a:bodyPr/>
                    <a:lstStyle/>
                    <a:p>
                      <a:pPr algn="ctr"/>
                      <a:r>
                        <a:rPr lang="pl-PL" sz="1800" b="1" kern="120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Harmonogram </a:t>
                      </a:r>
                      <a:r>
                        <a:rPr lang="pl-PL" sz="1800" b="1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składania wniosków o dofinansowanie </a:t>
                      </a:r>
                      <a:r>
                        <a:rPr lang="pl-PL" sz="1800" b="1" kern="1200" baseline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dla Działania 1.8 </a:t>
                      </a:r>
                      <a:endParaRPr lang="pl-PL" sz="1800" b="1" kern="120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803677"/>
                  </a:ext>
                </a:extLst>
              </a:tr>
              <a:tr h="962709">
                <a:tc>
                  <a:txBody>
                    <a:bodyPr/>
                    <a:lstStyle/>
                    <a:p>
                      <a:r>
                        <a:rPr lang="pl-PL" sz="1200" dirty="0">
                          <a:latin typeface="Calibri" panose="020F0502020204030204" pitchFamily="34" charset="0"/>
                        </a:rPr>
                        <a:t>30/01/2017 </a:t>
                      </a: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spcBef>
                          <a:spcPts val="0"/>
                        </a:spcBef>
                        <a:buNone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Ogłoszenie naboru przez Instytucję Organizującą Konkurs</a:t>
                      </a:r>
                    </a:p>
                    <a:p>
                      <a:pPr marL="0" indent="0" algn="just">
                        <a:spcBef>
                          <a:spcPts val="0"/>
                        </a:spcBef>
                        <a:buNone/>
                      </a:pPr>
                      <a:endParaRPr lang="pl-PL" sz="500" dirty="0">
                        <a:latin typeface="Calibri" panose="020F0502020204030204" pitchFamily="34" charset="0"/>
                      </a:endParaRPr>
                    </a:p>
                    <a:p>
                      <a:pPr marL="0" indent="0" algn="just">
                        <a:spcBef>
                          <a:spcPts val="0"/>
                        </a:spcBef>
                        <a:buNone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Regulamin naboru publikowany na stronach internetowych Urzędu Marszałkowskiego Województw</a:t>
                      </a:r>
                      <a:r>
                        <a:rPr lang="pl-PL" sz="12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l-PL" sz="1200" dirty="0">
                          <a:latin typeface="Calibri" panose="020F0502020204030204" pitchFamily="34" charset="0"/>
                        </a:rPr>
                        <a:t>Zachodniopomorskiego </a:t>
                      </a:r>
                      <a:r>
                        <a:rPr lang="pl-PL" sz="1200" dirty="0">
                          <a:latin typeface="Calibri" panose="020F0502020204030204" pitchFamily="34" charset="0"/>
                          <a:hlinkClick r:id="rId3"/>
                        </a:rPr>
                        <a:t>www.rpo.wzp.pl/skorzystaj/nabory</a:t>
                      </a:r>
                      <a:r>
                        <a:rPr lang="pl-PL" sz="1200" dirty="0">
                          <a:latin typeface="Calibri" panose="020F0502020204030204" pitchFamily="34" charset="0"/>
                        </a:rPr>
                        <a:t> oraz Urzędu Miejskiego w Koszalinie </a:t>
                      </a:r>
                      <a:r>
                        <a:rPr lang="pl-PL" sz="1200" dirty="0">
                          <a:latin typeface="Calibri" panose="020F0502020204030204" pitchFamily="34" charset="0"/>
                          <a:hlinkClick r:id="rId4"/>
                        </a:rPr>
                        <a:t>www.koszalin.pl/zit</a:t>
                      </a:r>
                      <a:r>
                        <a:rPr lang="pl-PL" sz="12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036715"/>
                  </a:ext>
                </a:extLst>
              </a:tr>
              <a:tr h="178566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02/03/2017 – 05/05/2017 </a:t>
                      </a: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 12/05/2017 </a:t>
                      </a:r>
                    </a:p>
                    <a:p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Nabór wniosków o dofinansowanie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1" dirty="0">
                        <a:latin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Opublikowanie wniosku wraz z załącznikami w wersji elektronicznej w Serwisie Beneficjenta Regionalnego Programu Operacyjnego Województwa  Zachodniopomorskiego 2014-2020    </a:t>
                      </a:r>
                      <a:r>
                        <a:rPr lang="pl-PL" sz="1200" dirty="0">
                          <a:latin typeface="Calibri" panose="020F0502020204030204" pitchFamily="34" charset="0"/>
                          <a:hlinkClick r:id="rId5"/>
                        </a:rPr>
                        <a:t>http://www.beneficjent.wzp.pl/</a:t>
                      </a:r>
                      <a:endParaRPr lang="pl-PL" sz="120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pl-PL" sz="1200" dirty="0">
                        <a:latin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Złożenie </a:t>
                      </a:r>
                      <a:r>
                        <a:rPr lang="pl-PL" sz="1200" b="1" dirty="0">
                          <a:latin typeface="Calibri" panose="020F0502020204030204" pitchFamily="34" charset="0"/>
                        </a:rPr>
                        <a:t>pisemnego wniosku o</a:t>
                      </a:r>
                      <a:r>
                        <a:rPr lang="pl-PL" sz="1200" b="1" baseline="0" dirty="0">
                          <a:latin typeface="Calibri" panose="020F0502020204030204" pitchFamily="34" charset="0"/>
                        </a:rPr>
                        <a:t> przyznanie pomocy </a:t>
                      </a:r>
                      <a:r>
                        <a:rPr lang="pl-PL" sz="1200" dirty="0">
                          <a:latin typeface="Calibri" panose="020F0502020204030204" pitchFamily="34" charset="0"/>
                        </a:rPr>
                        <a:t>do Urzędu Marszałkowski Województwa Zachodniopomorskiego: Wydział Wdrażania Regionalnego Programu Operacyjnego, ul. Ks. Kardynała Stefana Wyszyńskiego 30, 70-203 Szczecin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768260"/>
                  </a:ext>
                </a:extLst>
              </a:tr>
              <a:tr h="879894">
                <a:tc>
                  <a:txBody>
                    <a:bodyPr/>
                    <a:lstStyle/>
                    <a:p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max. 120 dni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Ocena wniosków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l-PL" sz="1200" dirty="0">
                          <a:latin typeface="Calibri" panose="020F0502020204030204" pitchFamily="34" charset="0"/>
                        </a:rPr>
                        <a:t>ocena wstępna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ocena merytoryczna I stopnia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ocena merytoryczna II stopnia - ocena jakościowa IZ i IP ZIT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780598"/>
                  </a:ext>
                </a:extLst>
              </a:tr>
              <a:tr h="802257">
                <a:tc>
                  <a:txBody>
                    <a:bodyPr/>
                    <a:lstStyle/>
                    <a:p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październik 2017 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Ogłoszenie listy rankingowej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b="0" dirty="0">
                          <a:latin typeface="Calibri" panose="020F0502020204030204" pitchFamily="34" charset="0"/>
                        </a:rPr>
                        <a:t>wnioski rekomendowane</a:t>
                      </a:r>
                      <a:r>
                        <a:rPr lang="pl-PL" sz="1200" b="0" baseline="0" dirty="0">
                          <a:latin typeface="Calibri" panose="020F0502020204030204" pitchFamily="34" charset="0"/>
                        </a:rPr>
                        <a:t> d</a:t>
                      </a:r>
                      <a:r>
                        <a:rPr lang="pl-PL" sz="1200" b="0" dirty="0">
                          <a:latin typeface="Calibri" panose="020F0502020204030204" pitchFamily="34" charset="0"/>
                        </a:rPr>
                        <a:t>o dofinansowania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b="0" dirty="0">
                          <a:latin typeface="Calibri" panose="020F0502020204030204" pitchFamily="34" charset="0"/>
                        </a:rPr>
                        <a:t>lista</a:t>
                      </a:r>
                      <a:r>
                        <a:rPr lang="pl-PL" sz="1200" b="0" baseline="0" dirty="0">
                          <a:latin typeface="Calibri" panose="020F0502020204030204" pitchFamily="34" charset="0"/>
                        </a:rPr>
                        <a:t> projektów rezerwowych</a:t>
                      </a:r>
                      <a:endParaRPr lang="pl-PL" sz="1200" b="0" dirty="0">
                        <a:latin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pl-PL" sz="1200" b="0" dirty="0">
                          <a:latin typeface="Calibri" panose="020F0502020204030204" pitchFamily="34" charset="0"/>
                        </a:rPr>
                        <a:t>wnioski odrzucone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094943"/>
                  </a:ext>
                </a:extLst>
              </a:tr>
              <a:tr h="423137">
                <a:tc>
                  <a:txBody>
                    <a:bodyPr/>
                    <a:lstStyle/>
                    <a:p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dirty="0">
                          <a:latin typeface="Calibri" panose="020F0502020204030204" pitchFamily="34" charset="0"/>
                        </a:rPr>
                        <a:t>Podpisywanie umów z beneficjentami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554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192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020792" y="990001"/>
            <a:ext cx="8985849" cy="4340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pl-PL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Zapraszam do kontaktu:</a:t>
            </a:r>
          </a:p>
          <a:p>
            <a:pPr lvl="0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Urszula Miller-Grzybowska - Dyrektor Wydziału Rozwoju i Współpracy Terytorialnej</a:t>
            </a:r>
          </a:p>
          <a:p>
            <a:pPr lvl="0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tel.: + 48 94 348 87 70</a:t>
            </a:r>
          </a:p>
          <a:p>
            <a:pPr lvl="0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@:</a:t>
            </a: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hlinkClick r:id="rId3"/>
              </a:rPr>
              <a:t> urszula.miller@um.koszalin.pl</a:t>
            </a:r>
            <a:endParaRPr lang="pl-PL" sz="900" b="1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Natalia Kłus-</a:t>
            </a:r>
            <a:r>
              <a:rPr lang="pl-PL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Szczeblewska</a:t>
            </a:r>
            <a:r>
              <a:rPr 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 – Kierownik Referatu ZIT</a:t>
            </a:r>
          </a:p>
          <a:p>
            <a:pPr lvl="0">
              <a:lnSpc>
                <a:spcPct val="120000"/>
              </a:lnSpc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pl-PL" sz="2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Biuro ZIT KKBOF</a:t>
            </a:r>
            <a:endParaRPr lang="pl-PL" sz="2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  <a:p>
            <a:pPr lvl="0">
              <a:buClr>
                <a:srgbClr val="5FCBEF"/>
              </a:buClr>
              <a:buSzPct val="80000"/>
              <a:defRPr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ul. Zwycięstwa 42</a:t>
            </a:r>
            <a:b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</a:b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75-037 Koszalin</a:t>
            </a:r>
            <a:b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</a:b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II piętro, pokój 212, 213</a:t>
            </a:r>
          </a:p>
          <a:p>
            <a:pPr lvl="0">
              <a:buClr>
                <a:srgbClr val="5FCBEF"/>
              </a:buClr>
              <a:buSzPct val="80000"/>
              <a:defRPr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tel.: + 48 94 348 87 79; </a:t>
            </a:r>
          </a:p>
          <a:p>
            <a:pPr lvl="0">
              <a:buClr>
                <a:srgbClr val="5FCBEF"/>
              </a:buClr>
              <a:buSzPct val="80000"/>
              <a:defRPr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+48 94 348 39 12; +48 94 348 39 13</a:t>
            </a:r>
          </a:p>
          <a:p>
            <a:pPr lvl="0">
              <a:buClr>
                <a:srgbClr val="5FCBEF"/>
              </a:buClr>
              <a:buSzPct val="80000"/>
              <a:defRPr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fax: +48 94 348 88 69</a:t>
            </a:r>
          </a:p>
          <a:p>
            <a:pPr lvl="0">
              <a:spcBef>
                <a:spcPts val="1000"/>
              </a:spcBef>
              <a:buClr>
                <a:srgbClr val="5FCBEF"/>
              </a:buClr>
              <a:buSzPct val="80000"/>
              <a:defRPr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</a:rPr>
              <a:t>@: </a:t>
            </a: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hlinkClick r:id="rId4"/>
              </a:rPr>
              <a:t>zit.kkbof@um.koszalin.pl</a:t>
            </a:r>
            <a:endParaRPr lang="pl-PL" sz="17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20459" y="6288851"/>
            <a:ext cx="53196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900" dirty="0"/>
              <a:t>Projekt współfinansowany z  Europejskiego Funduszu Społecznego </a:t>
            </a:r>
          </a:p>
          <a:p>
            <a:pPr algn="ctr"/>
            <a:r>
              <a:rPr lang="pl-PL" sz="900" dirty="0"/>
              <a:t>w ramach Regionalnego Programu Operacyjnego Województwa Zachodniopomorskiego 2014-2020 </a:t>
            </a:r>
          </a:p>
          <a:p>
            <a:pPr algn="ctr"/>
            <a:r>
              <a:rPr lang="pl-PL" sz="900" b="1" dirty="0"/>
              <a:t>Umowa Nr RPZP.10.01.00-32-0006/17-00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01" y="5676181"/>
            <a:ext cx="4766609" cy="52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1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7334" y="1112940"/>
            <a:ext cx="8596668" cy="824917"/>
          </a:xfrm>
        </p:spPr>
        <p:txBody>
          <a:bodyPr>
            <a:noAutofit/>
          </a:bodyPr>
          <a:lstStyle/>
          <a:p>
            <a:pPr algn="just"/>
            <a:r>
              <a:rPr lang="pl-PL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Porozumienie międzygminne z dnia 28 marca 2014 r. w sprawie zawiązania Związku Zintegrowanych Inwestycji Terytorialnych w celu współpracy jednostek samorządu terytorialnego służących realizacji działań w ramach Zintegrowanych Inwestycji Terytorialnych.         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77334" y="2068310"/>
            <a:ext cx="8596668" cy="27469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1600" dirty="0">
                <a:latin typeface="Calibri" panose="020F0502020204030204" pitchFamily="34" charset="0"/>
              </a:rPr>
              <a:t>Gminy partnerskie: </a:t>
            </a:r>
            <a:br>
              <a:rPr lang="pl-PL" sz="1600" dirty="0">
                <a:latin typeface="Calibri" panose="020F0502020204030204" pitchFamily="34" charset="0"/>
              </a:rPr>
            </a:b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Będzino				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Białogard 					- Gmina Miasto Koszalin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Miasto Białogard					- Gmina Manowo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Biesiekierz 				    	- Gmina Mielno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Bobolice 						- Gmina Polanów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Dygowo 						- Gmina Sianów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Gościno 						- Gmina Siemyśl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Karlino 						- Gmina Świeszyno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Kołobrzeg					- Gmina Tychowo</a:t>
            </a:r>
            <a:br>
              <a:rPr lang="pl-PL" sz="1600" dirty="0">
                <a:latin typeface="Calibri" panose="020F0502020204030204" pitchFamily="34" charset="0"/>
              </a:rPr>
            </a:br>
            <a:r>
              <a:rPr lang="pl-PL" sz="1600" dirty="0">
                <a:latin typeface="Calibri" panose="020F0502020204030204" pitchFamily="34" charset="0"/>
              </a:rPr>
              <a:t>	- Gmina Miasto Kołobrzeg				- Gmina Ustronie Morskie</a:t>
            </a:r>
            <a:br>
              <a:rPr lang="pl-PL" sz="1600" dirty="0">
                <a:latin typeface="Calibri" panose="020F0502020204030204" pitchFamily="34" charset="0"/>
              </a:rPr>
            </a:br>
            <a:endParaRPr lang="pl-PL" sz="1600" dirty="0">
              <a:latin typeface="Calibri" panose="020F0502020204030204" pitchFamily="34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299" y="5021234"/>
            <a:ext cx="3773751" cy="92667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71" y="6247876"/>
            <a:ext cx="6066046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86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56569" y="3988736"/>
            <a:ext cx="7766936" cy="556780"/>
          </a:xfrm>
        </p:spPr>
        <p:txBody>
          <a:bodyPr/>
          <a:lstStyle/>
          <a:p>
            <a:pPr algn="ctr"/>
            <a:r>
              <a:rPr lang="pl-PL" sz="2000" dirty="0"/>
              <a:t>.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0" y="-664562"/>
            <a:ext cx="8963610" cy="1096899"/>
          </a:xfrm>
        </p:spPr>
        <p:txBody>
          <a:bodyPr>
            <a:normAutofit fontScale="25000" lnSpcReduction="20000"/>
          </a:bodyPr>
          <a:lstStyle/>
          <a:p>
            <a:pPr algn="ctr"/>
            <a:br>
              <a:rPr lang="pl-PL" sz="8000" dirty="0">
                <a:latin typeface="Calibri" panose="020F0502020204030204" pitchFamily="34" charset="0"/>
              </a:rPr>
            </a:br>
            <a:br>
              <a:rPr lang="pl-PL" sz="8000" dirty="0">
                <a:latin typeface="Calibri" panose="020F0502020204030204" pitchFamily="34" charset="0"/>
              </a:rPr>
            </a:br>
            <a:br>
              <a:rPr lang="pl-PL" sz="8000" dirty="0">
                <a:latin typeface="Calibri" panose="020F0502020204030204" pitchFamily="34" charset="0"/>
              </a:rPr>
            </a:br>
            <a:r>
              <a:rPr lang="pl-PL" sz="8000" dirty="0">
                <a:latin typeface="Calibri" panose="020F0502020204030204" pitchFamily="34" charset="0"/>
              </a:rPr>
              <a:t>		</a:t>
            </a:r>
            <a:r>
              <a:rPr lang="pl-PL" sz="12800" dirty="0">
                <a:latin typeface="Calibri" panose="020F0502020204030204" pitchFamily="34" charset="0"/>
              </a:rPr>
              <a:t>	</a:t>
            </a:r>
          </a:p>
          <a:p>
            <a:pPr algn="ctr"/>
            <a:r>
              <a:rPr lang="pl-PL" sz="1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             </a:t>
            </a:r>
            <a:r>
              <a:rPr lang="pl-PL" sz="14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STRATEGIA  ZIT  KKBOF</a:t>
            </a:r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63101" y="1309529"/>
            <a:ext cx="8626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>
                <a:latin typeface="Calibri" panose="020F0502020204030204" pitchFamily="34" charset="0"/>
              </a:rPr>
              <a:t>Strategia ZIT KKBOF przedstawia zdiagnozowane problemy gospodarcze, środowiskowe, klimatyczne, demograficzne i społeczne na terenie KKBOF oraz wskazuje sposoby </a:t>
            </a:r>
            <a:br>
              <a:rPr lang="pl-PL" dirty="0">
                <a:latin typeface="Calibri" panose="020F0502020204030204" pitchFamily="34" charset="0"/>
              </a:rPr>
            </a:br>
            <a:r>
              <a:rPr lang="pl-PL" dirty="0">
                <a:latin typeface="Calibri" panose="020F0502020204030204" pitchFamily="34" charset="0"/>
              </a:rPr>
              <a:t>ich rozwiązania m.in. w postaci propozycji projektów pozakonkursowych.</a:t>
            </a:r>
          </a:p>
        </p:txBody>
      </p:sp>
      <p:sp>
        <p:nvSpPr>
          <p:cNvPr id="5" name="Prostokąt 4"/>
          <p:cNvSpPr/>
          <p:nvPr/>
        </p:nvSpPr>
        <p:spPr>
          <a:xfrm>
            <a:off x="517395" y="2603741"/>
            <a:ext cx="9317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Planowane wsparcie wynikać musi z założeń strategii Zintegrowanych Inwestycji Terytorialnych </a:t>
            </a:r>
            <a:br>
              <a:rPr lang="pl-PL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dla Koszalińsko-Kołobrzesko-Białogardzkiego Obszaru Funkcjonalnego</a:t>
            </a:r>
          </a:p>
        </p:txBody>
      </p:sp>
      <p:sp>
        <p:nvSpPr>
          <p:cNvPr id="6" name="Prostokąt 5"/>
          <p:cNvSpPr/>
          <p:nvPr/>
        </p:nvSpPr>
        <p:spPr>
          <a:xfrm>
            <a:off x="589926" y="5603542"/>
            <a:ext cx="12525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>
                <a:latin typeface="Calibri" panose="020F0502020204030204" pitchFamily="34" charset="0"/>
              </a:rPr>
              <a:t>      </a:t>
            </a:r>
            <a:r>
              <a:rPr lang="pl-PL" sz="1400" dirty="0">
                <a:latin typeface="Calibri" panose="020F0502020204030204" pitchFamily="34" charset="0"/>
              </a:rPr>
              <a:t>Strategia ZIT KKBOF dostępna jest na stronie:</a:t>
            </a:r>
          </a:p>
          <a:p>
            <a:pPr algn="ctr"/>
            <a:r>
              <a:rPr lang="pl-PL" dirty="0">
                <a:latin typeface="Calibri" panose="020F0502020204030204" pitchFamily="34" charset="0"/>
              </a:rPr>
              <a:t>  http://www.koszalin.pl/pl/zit/dokumenty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6631619" y="2511408"/>
            <a:ext cx="4057096" cy="23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07" y="3566153"/>
            <a:ext cx="4567343" cy="26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0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457200" y="1202421"/>
            <a:ext cx="91267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RPO WZ 2014-2020: Działanie 1.8 Inwestycje przedsiębiorstw w ramach Strategii ZIT dla KKBOF</a:t>
            </a:r>
          </a:p>
          <a:p>
            <a:endParaRPr lang="pl-PL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STRATEGIA ZIT KKBOF: Działanie 2.2.1 Wsparcie innowacyjności przedsiębiorstw</a:t>
            </a:r>
          </a:p>
        </p:txBody>
      </p:sp>
      <p:sp>
        <p:nvSpPr>
          <p:cNvPr id="4" name="Prostokąt 3"/>
          <p:cNvSpPr/>
          <p:nvPr/>
        </p:nvSpPr>
        <p:spPr>
          <a:xfrm>
            <a:off x="612476" y="2714731"/>
            <a:ext cx="8393502" cy="292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ramach działania wspierane będą projekty polegające na wdrażaniu innowacji produktowych, procesowych </a:t>
            </a:r>
            <a:b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organizacyjnych przez mikro, małe i średnie przedsiębiorstwa funkcjonujące na obszarze </a:t>
            </a:r>
            <a:b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Koszalińsko-Kołobrzesko-Białogardzkiego Obszaru Funkcjonalnego.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Wsparcie zostanie ukierunkowane na wdrażanie innowacyjnych rozwiązań technologicznych poprzez inwestycje </a:t>
            </a:r>
            <a:b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maszyny, urządzenia, sprzęt produkcyjny i wartości niematerialne i prawne prowadzące do: 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wykreowania nowego lub zasadniczo ulepszonego produktu/ usługi, 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zwiększenia efektywności produkcji przedsiębiorstwa, 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zasadniczej zmiany procesu produkcyjnego. </a:t>
            </a: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l-PL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pl-P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241541" y="5727940"/>
            <a:ext cx="8764437" cy="1343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pl-PL" sz="2000" b="1" dirty="0">
                <a:solidFill>
                  <a:srgbClr val="2E83C3">
                    <a:lumMod val="75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Wartość dofinansowania z Europejskiego Funduszu Rozwoju Regionalnego: </a:t>
            </a:r>
          </a:p>
          <a:p>
            <a:pPr algn="ctr">
              <a:lnSpc>
                <a:spcPct val="107000"/>
              </a:lnSpc>
            </a:pPr>
            <a:r>
              <a:rPr lang="pl-PL" sz="2000" b="1" dirty="0">
                <a:solidFill>
                  <a:srgbClr val="2E83C3">
                    <a:lumMod val="75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5 000 000 euro (ok. 19 000 000 mln zł)</a:t>
            </a:r>
          </a:p>
          <a:p>
            <a:pPr algn="ctr">
              <a:lnSpc>
                <a:spcPct val="107000"/>
              </a:lnSpc>
            </a:pPr>
            <a:endParaRPr lang="pl-PL" b="1" dirty="0">
              <a:solidFill>
                <a:srgbClr val="2E83C3">
                  <a:lumMod val="7500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</a:pPr>
            <a:endParaRPr lang="pl-PL" b="1" dirty="0">
              <a:solidFill>
                <a:srgbClr val="2E83C3">
                  <a:lumMod val="75000"/>
                </a:srgbClr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0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7.40741E-7 C 3.125E-6 0.0331 0.02695 0.05995 0.06002 0.05995 C 0.09896 0.05995 0.11302 0.03009 0.11901 0.01204 L 0.125 -0.01204 C 0.13099 -0.03009 0.14596 -0.05995 0.18997 -0.05995 C 0.21797 -0.05995 0.25 -0.0331 0.25 -7.40741E-7 C 0.25 0.0331 0.21797 0.05995 0.18997 0.05995 C 0.14596 0.05995 0.13099 0.03009 0.125 0.01204 L 0.11901 -0.01204 C 0.11302 -0.03009 0.09896 -0.05995 0.06002 -0.05995 C 0.02695 -0.05995 3.125E-6 -0.0331 3.125E-6 -7.40741E-7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14069" y="1117468"/>
            <a:ext cx="92302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Tryb konkursowy</a:t>
            </a:r>
            <a:r>
              <a:rPr lang="pl-PL" sz="3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pl-PL" dirty="0"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l-PL" dirty="0">
                <a:latin typeface="Calibri" panose="020F0502020204030204" pitchFamily="34" charset="0"/>
              </a:rPr>
              <a:t>Podmiot odpowiedzialny za </a:t>
            </a:r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nabór i ocenę projektów </a:t>
            </a:r>
            <a:r>
              <a:rPr lang="pl-PL" dirty="0">
                <a:latin typeface="Calibri" panose="020F0502020204030204" pitchFamily="34" charset="0"/>
              </a:rPr>
              <a:t>– Urząd Marszałkowski Województwa Zachodniopomorskiego – Wydział Wdrażania RPO (IZ) we współpracy z podmiotem odpowiedzialnym za realizację ZIT dla KKBOF (IP ZIT). </a:t>
            </a:r>
          </a:p>
          <a:p>
            <a:pPr>
              <a:lnSpc>
                <a:spcPct val="150000"/>
              </a:lnSpc>
            </a:pPr>
            <a:endParaRPr lang="pl-PL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Gmina Miasto Koszalin odpowiada za ocenę zgodności projektów ze Strategią ZIT dla KKBOF</a:t>
            </a:r>
            <a:r>
              <a:rPr lang="pl-PL" dirty="0">
                <a:latin typeface="Calibri" panose="020F050202020403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pl-PL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latin typeface="Calibri" panose="020F0502020204030204" pitchFamily="34" charset="0"/>
              </a:rPr>
              <a:t>Podmiot odpowiedzialny za </a:t>
            </a:r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przyjmowanie protestów </a:t>
            </a:r>
            <a:r>
              <a:rPr lang="pl-PL" dirty="0">
                <a:latin typeface="Calibri" panose="020F0502020204030204" pitchFamily="34" charset="0"/>
              </a:rPr>
              <a:t>– Urząd Marszałkowski Województwa Zachodniopomorskiego – Wydział Zarządzania Strategicznego. </a:t>
            </a:r>
            <a:endParaRPr lang="pl-PL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82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Ocena wstępna </a:t>
            </a:r>
            <a:br>
              <a:rPr lang="pl-P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Płaszczyzna dopuszczalności</a:t>
            </a:r>
            <a:br>
              <a:rPr lang="pl-P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77334" y="1751161"/>
            <a:ext cx="8966998" cy="49774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b="1" u="sng" dirty="0">
                <a:latin typeface="Calibri" panose="020F0502020204030204" pitchFamily="34" charset="0"/>
              </a:rPr>
              <a:t>Kryterium  1.13.</a:t>
            </a:r>
            <a:r>
              <a:rPr lang="pl-PL" b="1" dirty="0">
                <a:latin typeface="Calibri" panose="020F0502020204030204" pitchFamily="34" charset="0"/>
              </a:rPr>
              <a:t> Zgodność ze Strategią Zintegrowanych Inwestycji Terytorialnych    </a:t>
            </a:r>
          </a:p>
          <a:p>
            <a:pPr marL="0" indent="0" algn="just">
              <a:buNone/>
            </a:pPr>
            <a:r>
              <a:rPr lang="pl-PL" b="1" dirty="0">
                <a:latin typeface="Calibri" panose="020F0502020204030204" pitchFamily="34" charset="0"/>
              </a:rPr>
              <a:t>                  dla Koszalińsko-Kołobrzesko-Białogardzkiego Obszaru Funkcjonalnego </a:t>
            </a:r>
          </a:p>
          <a:p>
            <a:pPr algn="just"/>
            <a:endParaRPr lang="pl-PL" sz="1000" dirty="0"/>
          </a:p>
          <a:p>
            <a:pPr marL="0" indent="0" algn="just">
              <a:buNone/>
            </a:pPr>
            <a:r>
              <a:rPr lang="pl-PL" dirty="0">
                <a:latin typeface="Calibri" panose="020F0502020204030204" pitchFamily="34" charset="0"/>
              </a:rPr>
              <a:t>Ocenie podlega zgodność projektu z celami i założeniami  Działania 2.2.1 Wsparcie innowacyjności przedsiębiorstw Strategii Zintegrowanych Inwestycji Terytorialnych </a:t>
            </a:r>
            <a:br>
              <a:rPr lang="pl-PL" dirty="0">
                <a:latin typeface="Calibri" panose="020F0502020204030204" pitchFamily="34" charset="0"/>
              </a:rPr>
            </a:br>
            <a:r>
              <a:rPr lang="pl-PL" dirty="0">
                <a:latin typeface="Calibri" panose="020F0502020204030204" pitchFamily="34" charset="0"/>
              </a:rPr>
              <a:t>dla Koszalińsko-Kołobrzesko-Białogardzkiego Obszaru Funkcjonalnego (KKBOF).</a:t>
            </a:r>
          </a:p>
          <a:p>
            <a:pPr marL="0" indent="0" algn="just">
              <a:buNone/>
            </a:pPr>
            <a:r>
              <a:rPr lang="pl-PL" dirty="0">
                <a:latin typeface="Calibri" panose="020F0502020204030204" pitchFamily="34" charset="0"/>
              </a:rPr>
              <a:t>Czy:</a:t>
            </a:r>
          </a:p>
          <a:p>
            <a:pPr algn="just"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Projekt bezpośrednio przyczynia się do realizacji adekwatnego celu/ działania Strategii ZIT KKBOF?</a:t>
            </a:r>
          </a:p>
          <a:p>
            <a:pPr algn="just"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Realizacja projektu przyczyni się do osiągnięcia wartości docelowej wskaźnika, adekwatnego dla danego typu projektu/działania Strategii ZIT KKBOF?              </a:t>
            </a:r>
          </a:p>
          <a:p>
            <a:pPr algn="just">
              <a:buAutoNum type="arabicPeriod"/>
            </a:pPr>
            <a:r>
              <a:rPr lang="pl-PL" dirty="0">
                <a:solidFill>
                  <a:schemeClr val="tx1"/>
                </a:solidFill>
                <a:latin typeface="Calibri" panose="020F0502020204030204" pitchFamily="34" charset="0"/>
              </a:rPr>
              <a:t>Projekt przyczynia się do wzmocnienia integralności i funkcjonalności KKBOF?</a:t>
            </a:r>
          </a:p>
          <a:p>
            <a:pPr marL="0" indent="0" algn="just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TAK/NIE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067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366783" y="989163"/>
            <a:ext cx="9441450" cy="1616014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Ocena merytoryczna II stopnia dokonywana przez IP ZIT </a:t>
            </a:r>
            <a:b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</a:b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Płaszczyzna jakości </a:t>
            </a:r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-131981" y="2839026"/>
            <a:ext cx="10153436" cy="24631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u="sng" dirty="0">
                <a:solidFill>
                  <a:schemeClr val="tx1"/>
                </a:solidFill>
                <a:latin typeface="Calibri" panose="020F0502020204030204" pitchFamily="34" charset="0"/>
              </a:rPr>
              <a:t>Kryterium 4.1 </a:t>
            </a:r>
            <a:r>
              <a:rPr lang="pl-PL" b="1" dirty="0">
                <a:solidFill>
                  <a:schemeClr val="tx1"/>
                </a:solidFill>
                <a:latin typeface="Calibri" panose="020F0502020204030204" pitchFamily="34" charset="0"/>
              </a:rPr>
              <a:t>Odpowiedniość/Adekwatność/Trafność</a:t>
            </a:r>
            <a:br>
              <a:rPr lang="pl-PL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pl-PL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/>
            <a:endParaRPr lang="pl-PL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Calibri" panose="020F0502020204030204" pitchFamily="34" charset="0"/>
              </a:rPr>
              <a:t>60% punktów możliwych do uzyskania w ocenie jakościowej dla IP ZIT (60 pkt)</a:t>
            </a:r>
          </a:p>
          <a:p>
            <a:pPr algn="ctr"/>
            <a:endParaRPr lang="pl-PL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dirty="0">
                <a:solidFill>
                  <a:schemeClr val="tx1"/>
                </a:solidFill>
                <a:latin typeface="Calibri" panose="020F0502020204030204" pitchFamily="34" charset="0"/>
              </a:rPr>
              <a:t>Min.40% maksymalnej liczby punktów, aby projekt uzyskał pozytywną ocenę przez IP ZIT  (24 pkt)</a:t>
            </a:r>
            <a:endParaRPr lang="pl-PL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13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756178"/>
              </p:ext>
            </p:extLst>
          </p:nvPr>
        </p:nvGraphicFramePr>
        <p:xfrm>
          <a:off x="637309" y="1159424"/>
          <a:ext cx="8728975" cy="4657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6960">
                  <a:extLst>
                    <a:ext uri="{9D8B030D-6E8A-4147-A177-3AD203B41FA5}">
                      <a16:colId xmlns:a16="http://schemas.microsoft.com/office/drawing/2014/main" val="4264953039"/>
                    </a:ext>
                  </a:extLst>
                </a:gridCol>
                <a:gridCol w="1467535">
                  <a:extLst>
                    <a:ext uri="{9D8B030D-6E8A-4147-A177-3AD203B41FA5}">
                      <a16:colId xmlns:a16="http://schemas.microsoft.com/office/drawing/2014/main" val="1869952416"/>
                    </a:ext>
                  </a:extLst>
                </a:gridCol>
                <a:gridCol w="941103">
                  <a:extLst>
                    <a:ext uri="{9D8B030D-6E8A-4147-A177-3AD203B41FA5}">
                      <a16:colId xmlns:a16="http://schemas.microsoft.com/office/drawing/2014/main" val="3988403251"/>
                    </a:ext>
                  </a:extLst>
                </a:gridCol>
                <a:gridCol w="1803377">
                  <a:extLst>
                    <a:ext uri="{9D8B030D-6E8A-4147-A177-3AD203B41FA5}">
                      <a16:colId xmlns:a16="http://schemas.microsoft.com/office/drawing/2014/main" val="405677028"/>
                    </a:ext>
                  </a:extLst>
                </a:gridCol>
              </a:tblGrid>
              <a:tr h="60584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latin typeface="Calibri" panose="020F0502020204030204" pitchFamily="34" charset="0"/>
                        </a:rPr>
                        <a:t>Kryteria zgodności ze Strategią ZIT KKBOF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Calibri" panose="020F0502020204030204" pitchFamily="34" charset="0"/>
                        </a:rPr>
                        <a:t>Skala punktów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Calibri" panose="020F0502020204030204" pitchFamily="34" charset="0"/>
                        </a:rPr>
                        <a:t>Waga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latin typeface="Calibri" panose="020F0502020204030204" pitchFamily="34" charset="0"/>
                        </a:rPr>
                        <a:t>Max. liczba</a:t>
                      </a:r>
                      <a:r>
                        <a:rPr lang="pl-PL" sz="1200" baseline="0" dirty="0">
                          <a:latin typeface="Calibri" panose="020F0502020204030204" pitchFamily="34" charset="0"/>
                        </a:rPr>
                        <a:t> punktów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aseline="0" dirty="0">
                          <a:latin typeface="Calibri" panose="020F0502020204030204" pitchFamily="34" charset="0"/>
                        </a:rPr>
                        <a:t>(ogółem 60 pkt)</a:t>
                      </a:r>
                      <a:endParaRPr lang="pl-PL" sz="120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pl-PL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505949"/>
                  </a:ext>
                </a:extLst>
              </a:tr>
              <a:tr h="432744">
                <a:tc>
                  <a:txBody>
                    <a:bodyPr/>
                    <a:lstStyle/>
                    <a:p>
                      <a:r>
                        <a:rPr lang="pl-P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Stopień realizacji wskaźnika Strategii ZIT KKBOF</a:t>
                      </a:r>
                      <a:endParaRPr lang="pl-PL" sz="16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0/6</a:t>
                      </a:r>
                    </a:p>
                    <a:p>
                      <a:pPr marL="0" algn="ctr" defTabSz="457200" rtl="0" eaLnBrk="1" latinLnBrk="0" hangingPunct="1"/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64540" algn="l"/>
                        </a:tabLs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64540" algn="l"/>
                        </a:tabLst>
                      </a:pPr>
                      <a:r>
                        <a:rPr lang="pl-PL" sz="12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834711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Komplementarny i zintegrowany charakter projektu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932320"/>
                  </a:ext>
                </a:extLst>
              </a:tr>
              <a:tr h="375589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Stopień rozwoju specjalizacji regionalnych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endParaRPr lang="pl-PL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185434"/>
                  </a:ext>
                </a:extLst>
              </a:tr>
              <a:tr h="399086">
                <a:tc>
                  <a:txBody>
                    <a:bodyPr/>
                    <a:lstStyle/>
                    <a:p>
                      <a:pPr marL="249238" indent="-249238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600" b="1" u="non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Kooperacja</a:t>
                      </a:r>
                      <a:endParaRPr lang="pl-PL" sz="1600" b="1" u="non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endParaRPr lang="pl-PL" sz="16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0/2/4/6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611045"/>
                  </a:ext>
                </a:extLst>
              </a:tr>
              <a:tr h="427240">
                <a:tc>
                  <a:txBody>
                    <a:bodyPr/>
                    <a:lstStyle/>
                    <a:p>
                      <a:pPr marL="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Wpływ projektu na innowacyjność wiodącej lokalnej branży gospodarczej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0/2/4/6/8/10/12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</a:t>
                      </a:r>
                      <a:endParaRPr lang="pl-PL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78321"/>
                  </a:ext>
                </a:extLst>
              </a:tr>
              <a:tr h="444062">
                <a:tc>
                  <a:txBody>
                    <a:bodyPr/>
                    <a:lstStyle/>
                    <a:p>
                      <a:pPr marL="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Zgodność wymiaru terytorialnego z obszarem problemowym wskazanym w Strategii ZIT KKBOF</a:t>
                      </a:r>
                      <a:endParaRPr lang="pl-PL" sz="16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500569"/>
                  </a:ext>
                </a:extLst>
              </a:tr>
              <a:tr h="604855">
                <a:tc>
                  <a:txBody>
                    <a:bodyPr/>
                    <a:lstStyle/>
                    <a:p>
                      <a:pPr marL="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Wartość</a:t>
                      </a:r>
                      <a:r>
                        <a:rPr lang="pl-PL" sz="16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dofinansowania </a:t>
                      </a:r>
                      <a:endParaRPr lang="pl-PL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pl-PL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401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33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65190" y="1230702"/>
            <a:ext cx="9217164" cy="856891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>
                <a:latin typeface="Calibri" panose="020F0502020204030204" pitchFamily="34" charset="0"/>
              </a:rPr>
              <a:t>Stopień realizacji wskaźnika Strategii ZIT KKBOF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77334" y="1716657"/>
            <a:ext cx="8596668" cy="5072332"/>
          </a:xfrm>
        </p:spPr>
        <p:txBody>
          <a:bodyPr>
            <a:normAutofit/>
          </a:bodyPr>
          <a:lstStyle/>
          <a:p>
            <a:endParaRPr lang="pl-PL" dirty="0"/>
          </a:p>
          <a:p>
            <a:pPr marL="0" indent="0" algn="just">
              <a:buNone/>
            </a:pPr>
            <a:r>
              <a:rPr lang="pl-PL" dirty="0">
                <a:latin typeface="Calibri" panose="020F0502020204030204" pitchFamily="34" charset="0"/>
              </a:rPr>
              <a:t>Ocenie podlegać będzie stopień w jakim projekt realizuje założony w Strategii ZIT KKBOF wskaźnik produktu określony dla wskazanego działania 2.2.1: Liczba przedsiębiorstw objętych wsparciem w celu wprowadzenia produktów nowych dla rynku (szt.)</a:t>
            </a:r>
          </a:p>
          <a:p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Czy projekt przyczynia się do wprowadzenia produktów nowych dla rynku?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Punktacja uzależniona jest od tego czy w ramach projektu przedsiębiorstwo wprowadzi przynajmniej jeden produkt nowy dla rynku: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1  i więcej – 6 pkt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</a:rPr>
              <a:t>brak nowych produktów – 0 pkt</a:t>
            </a:r>
          </a:p>
          <a:p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0 punktów w tym kryterium nie dyskwalifikuje projektu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6708705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3812</TotalTime>
  <Words>1322</Words>
  <Application>Microsoft Office PowerPoint</Application>
  <PresentationFormat>Panoramiczny</PresentationFormat>
  <Paragraphs>239</Paragraphs>
  <Slides>19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</vt:lpstr>
      <vt:lpstr>Wingdings 3</vt:lpstr>
      <vt:lpstr>Faseta</vt:lpstr>
      <vt:lpstr>ZINTEGROWANE INWESTYCJE TERYTORIALNE   KOSZALIŃSKO-KOŁOBRZESKO-BIAŁOGARDZKI OBSZAR FUNKCJONALNY   1.8 Inwestycje przedsiębiorstw  w ramach Strategii ZIT dla KKBOF  Koszalin, 28 lutego 2017 r.  </vt:lpstr>
      <vt:lpstr>Porozumienie międzygminne z dnia 28 marca 2014 r. w sprawie zawiązania Związku Zintegrowanych Inwestycji Terytorialnych w celu współpracy jednostek samorządu terytorialnego służących realizacji działań w ramach Zintegrowanych Inwestycji Terytorialnych.         </vt:lpstr>
      <vt:lpstr>. </vt:lpstr>
      <vt:lpstr>Prezentacja programu PowerPoint</vt:lpstr>
      <vt:lpstr>Prezentacja programu PowerPoint</vt:lpstr>
      <vt:lpstr>Ocena wstępna  Płaszczyzna dopuszczalności  </vt:lpstr>
      <vt:lpstr>Ocena merytoryczna II stopnia dokonywana przez IP ZIT  Płaszczyzna jakości </vt:lpstr>
      <vt:lpstr>Prezentacja programu PowerPoint</vt:lpstr>
      <vt:lpstr>Stopień realizacji wskaźnika Strategii ZIT KKBOF </vt:lpstr>
      <vt:lpstr>Komplementarny i zintegrowany charakter projektu </vt:lpstr>
      <vt:lpstr>Prezentacja programu PowerPoint</vt:lpstr>
      <vt:lpstr>Stopień rozwoju specjalizacji regionalnych </vt:lpstr>
      <vt:lpstr>Wykluczone branże </vt:lpstr>
      <vt:lpstr>Kooperacja </vt:lpstr>
      <vt:lpstr>Wpływ projektu na innowacyjność wiodącej lokalnej branży gospodarczej </vt:lpstr>
      <vt:lpstr>Zgodność wymiaru terytorialnego z obszarem problemowym wskazanym w Strategii ZIT KKBOF </vt:lpstr>
      <vt:lpstr>Wartość dofinansowania  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SZCZEGÓŁOWY OPIS OSI PRIORYTETOWYCH REGIONALNEGO PROGRAMU OPERACYJNEGO WOJEWÓDZTWA ZACHODNIOPOMORSKIEGO 2014-2020   OŚ Priorytetowa: I GOSPODARKA, INNOWACJE, NOWOCZESNE TECHNOLOGIE</dc:title>
  <dc:creator>Office ZIT-UMK</dc:creator>
  <cp:lastModifiedBy>Renata Szott</cp:lastModifiedBy>
  <cp:revision>366</cp:revision>
  <cp:lastPrinted>2017-02-27T11:51:13Z</cp:lastPrinted>
  <dcterms:created xsi:type="dcterms:W3CDTF">2016-06-06T10:13:58Z</dcterms:created>
  <dcterms:modified xsi:type="dcterms:W3CDTF">2017-02-27T13:40:51Z</dcterms:modified>
</cp:coreProperties>
</file>